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0" r:id="rId5"/>
    <p:sldId id="263" r:id="rId6"/>
    <p:sldId id="262" r:id="rId7"/>
    <p:sldId id="264" r:id="rId8"/>
    <p:sldId id="258" r:id="rId9"/>
    <p:sldId id="259" r:id="rId10"/>
    <p:sldId id="265" r:id="rId11"/>
    <p:sldId id="266" r:id="rId12"/>
    <p:sldId id="267" r:id="rId13"/>
    <p:sldId id="268" r:id="rId14"/>
    <p:sldId id="270"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3156834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C6E9B-E37A-41CA-8863-205DDA7F06F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65270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58769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415202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74931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400572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09709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06695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22108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281165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C6E9B-E37A-41CA-8863-205DDA7F06F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200458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C6E9B-E37A-41CA-8863-205DDA7F06F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4587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C6E9B-E37A-41CA-8863-205DDA7F06F4}"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329745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C6E9B-E37A-41CA-8863-205DDA7F06F4}"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126255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C6E9B-E37A-41CA-8863-205DDA7F06F4}"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28899118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C6E9B-E37A-41CA-8863-205DDA7F06F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40735928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C6E9B-E37A-41CA-8863-205DDA7F06F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0F322-5395-4DE2-82AE-4B5ACD601734}" type="slidenum">
              <a:rPr lang="en-US" smtClean="0"/>
              <a:t>‹#›</a:t>
            </a:fld>
            <a:endParaRPr lang="en-US"/>
          </a:p>
        </p:txBody>
      </p:sp>
    </p:spTree>
    <p:extLst>
      <p:ext uri="{BB962C8B-B14F-4D97-AF65-F5344CB8AC3E}">
        <p14:creationId xmlns:p14="http://schemas.microsoft.com/office/powerpoint/2010/main" val="241018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CC6E9B-E37A-41CA-8863-205DDA7F06F4}" type="datetimeFigureOut">
              <a:rPr lang="en-US" smtClean="0"/>
              <a:t>12/11/2018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F0F322-5395-4DE2-82AE-4B5ACD601734}" type="slidenum">
              <a:rPr lang="en-US" smtClean="0"/>
              <a:t>‹#›</a:t>
            </a:fld>
            <a:endParaRPr lang="en-US"/>
          </a:p>
        </p:txBody>
      </p:sp>
    </p:spTree>
    <p:extLst>
      <p:ext uri="{BB962C8B-B14F-4D97-AF65-F5344CB8AC3E}">
        <p14:creationId xmlns:p14="http://schemas.microsoft.com/office/powerpoint/2010/main" val="2110613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yt1HdR4uLw"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rFmgWHIAbA" TargetMode="External"/><Relationship Id="rId2" Type="http://schemas.openxmlformats.org/officeDocument/2006/relationships/hyperlink" Target="https://www.youtube.com/watch?v=GdXZHv61vSk" TargetMode="External"/><Relationship Id="rId1" Type="http://schemas.openxmlformats.org/officeDocument/2006/relationships/slideLayout" Target="../slideLayouts/slideLayout4.xml"/><Relationship Id="rId5" Type="http://schemas.openxmlformats.org/officeDocument/2006/relationships/hyperlink" Target="https://www.youtube.com/watch?v=8Th_l3-kis8" TargetMode="External"/><Relationship Id="rId4" Type="http://schemas.openxmlformats.org/officeDocument/2006/relationships/hyperlink" Target="https://www.youtube.com/watch?v=2hrkRQ8Y0-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8Th_l3-kis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ianbucketlist.com/experiences/iles-de-la-madeleine/" TargetMode="External"/><Relationship Id="rId2" Type="http://schemas.openxmlformats.org/officeDocument/2006/relationships/hyperlink" Target="https://www.quebecmaritime.ca/en/discover-our-regions/iles-de-la-madelein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6EXSOerPyU" TargetMode="External"/><Relationship Id="rId2" Type="http://schemas.openxmlformats.org/officeDocument/2006/relationships/hyperlink" Target="https://www.youtube.com/watch?v=0YBpk3GKOlY"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a3keo2T5J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IQVdvGRkfK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kahoo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066" y="1311593"/>
            <a:ext cx="8574622" cy="2616199"/>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Tourism</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80363" y="3774594"/>
            <a:ext cx="6987645" cy="1388534"/>
          </a:xfrm>
        </p:spPr>
        <p:txBody>
          <a:bodyPr/>
          <a:lstStyle/>
          <a:p>
            <a:r>
              <a:rPr lang="en-US" dirty="0"/>
              <a:t>T</a:t>
            </a:r>
            <a:r>
              <a:rPr lang="en-US" dirty="0" smtClean="0"/>
              <a:t>he largest economic activity in the world today</a:t>
            </a:r>
            <a:endParaRPr lang="en-US" dirty="0"/>
          </a:p>
        </p:txBody>
      </p:sp>
      <p:pic>
        <p:nvPicPr>
          <p:cNvPr id="4" name="Picture 3"/>
          <p:cNvPicPr>
            <a:picLocks noChangeAspect="1"/>
          </p:cNvPicPr>
          <p:nvPr/>
        </p:nvPicPr>
        <p:blipFill>
          <a:blip r:embed="rId2"/>
          <a:stretch>
            <a:fillRect/>
          </a:stretch>
        </p:blipFill>
        <p:spPr>
          <a:xfrm>
            <a:off x="258671" y="219620"/>
            <a:ext cx="4906599" cy="2183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Image result for coco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794" y="250824"/>
            <a:ext cx="3455535" cy="22995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 name="Picture 4"/>
          <p:cNvPicPr>
            <a:picLocks noChangeAspect="1"/>
          </p:cNvPicPr>
          <p:nvPr/>
        </p:nvPicPr>
        <p:blipFill>
          <a:blip r:embed="rId4"/>
          <a:stretch>
            <a:fillRect/>
          </a:stretch>
        </p:blipFill>
        <p:spPr>
          <a:xfrm>
            <a:off x="258670" y="4276273"/>
            <a:ext cx="3555683" cy="2344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stretch>
            <a:fillRect/>
          </a:stretch>
        </p:blipFill>
        <p:spPr>
          <a:xfrm>
            <a:off x="8477794" y="4329794"/>
            <a:ext cx="3455535" cy="2291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999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Tourism</a:t>
            </a:r>
            <a:endParaRPr lang="en-US" dirty="0"/>
          </a:p>
        </p:txBody>
      </p:sp>
      <p:sp>
        <p:nvSpPr>
          <p:cNvPr id="4" name="Content Placeholder 3"/>
          <p:cNvSpPr>
            <a:spLocks noGrp="1"/>
          </p:cNvSpPr>
          <p:nvPr>
            <p:ph sz="half" idx="1"/>
          </p:nvPr>
        </p:nvSpPr>
        <p:spPr>
          <a:xfrm>
            <a:off x="1484312" y="1815737"/>
            <a:ext cx="4895055" cy="3975463"/>
          </a:xfrm>
        </p:spPr>
        <p:txBody>
          <a:bodyPr>
            <a:normAutofit/>
          </a:bodyPr>
          <a:lstStyle/>
          <a:p>
            <a:pPr marL="0" indent="0">
              <a:buNone/>
            </a:pPr>
            <a:r>
              <a:rPr lang="en-US" b="1" dirty="0" smtClean="0"/>
              <a:t>Which jobs are directly associated with Tourism?</a:t>
            </a:r>
          </a:p>
          <a:p>
            <a:r>
              <a:rPr lang="en-US" dirty="0" smtClean="0"/>
              <a:t>Hotel Staff</a:t>
            </a:r>
          </a:p>
          <a:p>
            <a:r>
              <a:rPr lang="en-US" dirty="0" smtClean="0"/>
              <a:t>Park workers</a:t>
            </a:r>
          </a:p>
          <a:p>
            <a:r>
              <a:rPr lang="en-US" dirty="0" smtClean="0"/>
              <a:t>Travel Agents</a:t>
            </a:r>
          </a:p>
          <a:p>
            <a:r>
              <a:rPr lang="en-US" dirty="0" smtClean="0"/>
              <a:t>Promoters</a:t>
            </a:r>
          </a:p>
          <a:p>
            <a:r>
              <a:rPr lang="en-US" dirty="0" smtClean="0"/>
              <a:t>Online Bloggers</a:t>
            </a:r>
          </a:p>
          <a:p>
            <a:endParaRPr lang="en-US" dirty="0"/>
          </a:p>
        </p:txBody>
      </p:sp>
      <p:sp>
        <p:nvSpPr>
          <p:cNvPr id="5" name="Content Placeholder 4"/>
          <p:cNvSpPr>
            <a:spLocks noGrp="1"/>
          </p:cNvSpPr>
          <p:nvPr>
            <p:ph sz="half" idx="2"/>
          </p:nvPr>
        </p:nvSpPr>
        <p:spPr>
          <a:xfrm>
            <a:off x="6607967" y="1123406"/>
            <a:ext cx="4895056" cy="4667794"/>
          </a:xfrm>
        </p:spPr>
        <p:txBody>
          <a:bodyPr>
            <a:normAutofit/>
          </a:bodyPr>
          <a:lstStyle/>
          <a:p>
            <a:pPr marL="0" indent="0">
              <a:buNone/>
            </a:pPr>
            <a:r>
              <a:rPr lang="en-US" b="1" dirty="0" smtClean="0"/>
              <a:t>Which jobs are indirectly associated with tourism?</a:t>
            </a:r>
          </a:p>
          <a:p>
            <a:r>
              <a:rPr lang="en-US" dirty="0" smtClean="0"/>
              <a:t>Farmer</a:t>
            </a:r>
          </a:p>
          <a:p>
            <a:r>
              <a:rPr lang="en-US" dirty="0" smtClean="0"/>
              <a:t>Photographer</a:t>
            </a:r>
          </a:p>
          <a:p>
            <a:r>
              <a:rPr lang="en-US" dirty="0"/>
              <a:t>Airline workers (pilot, attendant, etc.)</a:t>
            </a:r>
          </a:p>
          <a:p>
            <a:endParaRPr lang="en-US" dirty="0"/>
          </a:p>
        </p:txBody>
      </p:sp>
      <p:sp>
        <p:nvSpPr>
          <p:cNvPr id="6" name="TextBox 5"/>
          <p:cNvSpPr txBox="1"/>
          <p:nvPr/>
        </p:nvSpPr>
        <p:spPr>
          <a:xfrm>
            <a:off x="2216868" y="5269582"/>
            <a:ext cx="9286155" cy="959224"/>
          </a:xfrm>
          <a:prstGeom prst="rect">
            <a:avLst/>
          </a:prstGeom>
          <a:noFill/>
        </p:spPr>
        <p:txBody>
          <a:bodyPr wrap="square" rtlCol="0">
            <a:spAutoFit/>
          </a:bodyPr>
          <a:lstStyle/>
          <a:p>
            <a:r>
              <a:rPr lang="en-US" dirty="0"/>
              <a:t>In 2010, more than </a:t>
            </a:r>
            <a:r>
              <a:rPr lang="en-US" b="1" dirty="0"/>
              <a:t>235 million jobs </a:t>
            </a:r>
            <a:r>
              <a:rPr lang="en-US" dirty="0"/>
              <a:t>around the world catered to tourism. The revenue from this industry is enormous. In 2009, international tourism created more </a:t>
            </a:r>
            <a:r>
              <a:rPr lang="en-US" b="1" dirty="0"/>
              <a:t>than C$874 billion</a:t>
            </a:r>
            <a:r>
              <a:rPr lang="en-US" dirty="0"/>
              <a:t>, or around </a:t>
            </a:r>
            <a:r>
              <a:rPr lang="en-US" b="1" dirty="0"/>
              <a:t>5% of the world’s total economy</a:t>
            </a:r>
          </a:p>
        </p:txBody>
      </p:sp>
      <p:sp>
        <p:nvSpPr>
          <p:cNvPr id="7" name="TextBox 6"/>
          <p:cNvSpPr txBox="1"/>
          <p:nvPr/>
        </p:nvSpPr>
        <p:spPr>
          <a:xfrm>
            <a:off x="6379367" y="6028508"/>
            <a:ext cx="5458225"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hlinkClick r:id="rId2"/>
              </a:rPr>
              <a:t>Is Tourism destroying Cities</a:t>
            </a:r>
            <a:r>
              <a:rPr lang="en-US" dirty="0" smtClean="0"/>
              <a:t>?</a:t>
            </a:r>
            <a:endParaRPr lang="en-US" dirty="0"/>
          </a:p>
        </p:txBody>
      </p:sp>
    </p:spTree>
    <p:extLst>
      <p:ext uri="{BB962C8B-B14F-4D97-AF65-F5344CB8AC3E}">
        <p14:creationId xmlns:p14="http://schemas.microsoft.com/office/powerpoint/2010/main" val="10482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barn(inVertical)">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barn(inVertical)">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barn(inVertical)">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barn(inVertical)">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tourist region/city, site accommodate more tourists.  What needs to be built?</a:t>
            </a:r>
            <a:endParaRPr lang="en-US" dirty="0"/>
          </a:p>
        </p:txBody>
      </p:sp>
      <p:sp>
        <p:nvSpPr>
          <p:cNvPr id="3" name="Content Placeholder 2"/>
          <p:cNvSpPr>
            <a:spLocks noGrp="1"/>
          </p:cNvSpPr>
          <p:nvPr>
            <p:ph idx="1"/>
          </p:nvPr>
        </p:nvSpPr>
        <p:spPr/>
        <p:txBody>
          <a:bodyPr/>
          <a:lstStyle/>
          <a:p>
            <a:r>
              <a:rPr lang="en-US" dirty="0"/>
              <a:t>L</a:t>
            </a:r>
            <a:r>
              <a:rPr lang="en-US" dirty="0" smtClean="0"/>
              <a:t>arger </a:t>
            </a:r>
            <a:r>
              <a:rPr lang="en-US" dirty="0"/>
              <a:t>railway stations </a:t>
            </a:r>
            <a:r>
              <a:rPr lang="en-US" dirty="0" smtClean="0"/>
              <a:t>and </a:t>
            </a:r>
            <a:r>
              <a:rPr lang="en-US" dirty="0"/>
              <a:t>airports, </a:t>
            </a:r>
          </a:p>
          <a:p>
            <a:r>
              <a:rPr lang="en-US" dirty="0" smtClean="0"/>
              <a:t>More </a:t>
            </a:r>
            <a:r>
              <a:rPr lang="en-US" dirty="0"/>
              <a:t>hotels and other lodging establishments, </a:t>
            </a:r>
            <a:endParaRPr lang="en-US" dirty="0" smtClean="0"/>
          </a:p>
          <a:p>
            <a:r>
              <a:rPr lang="en-US" dirty="0" smtClean="0"/>
              <a:t>More </a:t>
            </a:r>
            <a:r>
              <a:rPr lang="en-US" dirty="0"/>
              <a:t>restaurants, </a:t>
            </a:r>
            <a:endParaRPr lang="en-US" dirty="0" smtClean="0"/>
          </a:p>
          <a:p>
            <a:r>
              <a:rPr lang="en-US" dirty="0"/>
              <a:t>M</a:t>
            </a:r>
            <a:r>
              <a:rPr lang="en-US" dirty="0" smtClean="0"/>
              <a:t>ore </a:t>
            </a:r>
            <a:r>
              <a:rPr lang="en-US" dirty="0"/>
              <a:t>means of </a:t>
            </a:r>
            <a:r>
              <a:rPr lang="en-US" dirty="0" smtClean="0"/>
              <a:t>transportation</a:t>
            </a:r>
            <a:endParaRPr lang="en-US" dirty="0"/>
          </a:p>
          <a:p>
            <a:r>
              <a:rPr lang="en-US" dirty="0" smtClean="0"/>
              <a:t>More parking</a:t>
            </a:r>
            <a:endParaRPr lang="en-US" dirty="0"/>
          </a:p>
        </p:txBody>
      </p:sp>
    </p:spTree>
    <p:extLst>
      <p:ext uri="{BB962C8B-B14F-4D97-AF65-F5344CB8AC3E}">
        <p14:creationId xmlns:p14="http://schemas.microsoft.com/office/powerpoint/2010/main" val="168880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66" y="0"/>
            <a:ext cx="10018713" cy="1752599"/>
          </a:xfrm>
        </p:spPr>
        <p:txBody>
          <a:bodyPr/>
          <a:lstStyle/>
          <a:p>
            <a:r>
              <a:rPr lang="en-US" dirty="0" smtClean="0"/>
              <a:t>Impact on the Environment</a:t>
            </a:r>
            <a:endParaRPr lang="en-US" dirty="0"/>
          </a:p>
        </p:txBody>
      </p:sp>
      <p:sp>
        <p:nvSpPr>
          <p:cNvPr id="3" name="Content Placeholder 2"/>
          <p:cNvSpPr>
            <a:spLocks noGrp="1"/>
          </p:cNvSpPr>
          <p:nvPr>
            <p:ph sz="half" idx="1"/>
          </p:nvPr>
        </p:nvSpPr>
        <p:spPr/>
        <p:txBody>
          <a:bodyPr>
            <a:normAutofit/>
          </a:bodyPr>
          <a:lstStyle/>
          <a:p>
            <a:r>
              <a:rPr lang="en-US" dirty="0" smtClean="0">
                <a:hlinkClick r:id="rId2"/>
              </a:rPr>
              <a:t>Impacts from travel</a:t>
            </a:r>
            <a:endParaRPr lang="en-US" dirty="0" smtClean="0"/>
          </a:p>
          <a:p>
            <a:endParaRPr lang="en-US" dirty="0" smtClean="0"/>
          </a:p>
          <a:p>
            <a:r>
              <a:rPr lang="en-US" dirty="0" smtClean="0">
                <a:hlinkClick r:id="rId3"/>
              </a:rPr>
              <a:t>Bridge and Locks</a:t>
            </a:r>
            <a:endParaRPr lang="en-US" dirty="0" smtClean="0"/>
          </a:p>
          <a:p>
            <a:endParaRPr lang="en-US" dirty="0" smtClean="0"/>
          </a:p>
          <a:p>
            <a:r>
              <a:rPr lang="en-US" dirty="0" smtClean="0">
                <a:hlinkClick r:id="rId4"/>
              </a:rPr>
              <a:t>Paradise Lost</a:t>
            </a:r>
            <a:endParaRPr lang="en-US" dirty="0" smtClean="0">
              <a:hlinkClick r:id="rId5"/>
            </a:endParaRPr>
          </a:p>
        </p:txBody>
      </p:sp>
      <p:sp>
        <p:nvSpPr>
          <p:cNvPr id="4" name="Content Placeholder 3"/>
          <p:cNvSpPr>
            <a:spLocks noGrp="1"/>
          </p:cNvSpPr>
          <p:nvPr>
            <p:ph sz="half" idx="2"/>
          </p:nvPr>
        </p:nvSpPr>
        <p:spPr>
          <a:xfrm>
            <a:off x="4271554" y="1752599"/>
            <a:ext cx="7654834" cy="4558938"/>
          </a:xfrm>
        </p:spPr>
        <p:txBody>
          <a:bodyPr>
            <a:noAutofit/>
          </a:bodyPr>
          <a:lstStyle/>
          <a:p>
            <a:pPr marL="0" indent="0">
              <a:buNone/>
            </a:pPr>
            <a:r>
              <a:rPr lang="en-US" sz="2800" dirty="0"/>
              <a:t>Impacts on Natural Environments </a:t>
            </a:r>
            <a:endParaRPr lang="en-US" sz="2800" dirty="0" smtClean="0"/>
          </a:p>
          <a:p>
            <a:pPr marL="0" indent="0">
              <a:buNone/>
            </a:pPr>
            <a:r>
              <a:rPr lang="en-US" sz="2800" dirty="0" smtClean="0"/>
              <a:t>In </a:t>
            </a:r>
            <a:r>
              <a:rPr lang="en-US" sz="2800" dirty="0"/>
              <a:t>some tourist destinations, the arrival of millions of tourists each year has an unavoidable impact on the natural environment. Some tourist facilities, like huge resorts built by multinationals, can have repercussions for the environment, and increase water, air and visual pollution. The deterioration of the environment then threatens the local flora and fauna and its biodiversity. Overcrowding can also lead to increased water and energy consumption so that, in some cases, the needs of the local population are not met.</a:t>
            </a:r>
          </a:p>
        </p:txBody>
      </p:sp>
    </p:spTree>
    <p:extLst>
      <p:ext uri="{BB962C8B-B14F-4D97-AF65-F5344CB8AC3E}">
        <p14:creationId xmlns:p14="http://schemas.microsoft.com/office/powerpoint/2010/main" val="29754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Locals</a:t>
            </a:r>
            <a:endParaRPr lang="en-US" dirty="0"/>
          </a:p>
        </p:txBody>
      </p:sp>
      <p:sp>
        <p:nvSpPr>
          <p:cNvPr id="3" name="Content Placeholder 2"/>
          <p:cNvSpPr>
            <a:spLocks noGrp="1"/>
          </p:cNvSpPr>
          <p:nvPr>
            <p:ph idx="1"/>
          </p:nvPr>
        </p:nvSpPr>
        <p:spPr/>
        <p:txBody>
          <a:bodyPr/>
          <a:lstStyle/>
          <a:p>
            <a:r>
              <a:rPr lang="en-US" dirty="0" err="1" smtClean="0">
                <a:hlinkClick r:id="rId2"/>
              </a:rPr>
              <a:t>Boracay</a:t>
            </a:r>
            <a:endParaRPr lang="en-US" dirty="0" smtClean="0"/>
          </a:p>
          <a:p>
            <a:endParaRPr lang="en-US" dirty="0"/>
          </a:p>
          <a:p>
            <a:r>
              <a:rPr lang="en-US" dirty="0" smtClean="0"/>
              <a:t>HOMEWORK: Page 119-121 #1-8</a:t>
            </a:r>
          </a:p>
          <a:p>
            <a:endParaRPr lang="en-US" dirty="0"/>
          </a:p>
          <a:p>
            <a:r>
              <a:rPr lang="en-US" smtClean="0"/>
              <a:t>QUIZ TOMORROW!</a:t>
            </a:r>
            <a:endParaRPr lang="en-US" dirty="0" smtClean="0"/>
          </a:p>
          <a:p>
            <a:endParaRPr lang="en-US" dirty="0"/>
          </a:p>
        </p:txBody>
      </p:sp>
    </p:spTree>
    <p:extLst>
      <p:ext uri="{BB962C8B-B14F-4D97-AF65-F5344CB8AC3E}">
        <p14:creationId xmlns:p14="http://schemas.microsoft.com/office/powerpoint/2010/main" val="4225995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5624369" cy="1752599"/>
          </a:xfrm>
        </p:spPr>
        <p:txBody>
          <a:bodyPr/>
          <a:lstStyle/>
          <a:p>
            <a:r>
              <a:rPr lang="en-US" dirty="0" err="1"/>
              <a:t>Îles</a:t>
            </a:r>
            <a:r>
              <a:rPr lang="en-US" dirty="0"/>
              <a:t>-de-la-Madeleine</a:t>
            </a:r>
          </a:p>
        </p:txBody>
      </p:sp>
      <p:sp>
        <p:nvSpPr>
          <p:cNvPr id="3" name="Content Placeholder 2"/>
          <p:cNvSpPr>
            <a:spLocks noGrp="1"/>
          </p:cNvSpPr>
          <p:nvPr>
            <p:ph idx="1"/>
          </p:nvPr>
        </p:nvSpPr>
        <p:spPr/>
        <p:txBody>
          <a:bodyPr/>
          <a:lstStyle/>
          <a:p>
            <a:r>
              <a:rPr lang="en-US" dirty="0" smtClean="0">
                <a:hlinkClick r:id="rId2"/>
              </a:rPr>
              <a:t>Tourism Video</a:t>
            </a:r>
            <a:endParaRPr lang="en-US" dirty="0" smtClean="0"/>
          </a:p>
          <a:p>
            <a:r>
              <a:rPr lang="en-US" dirty="0" smtClean="0">
                <a:hlinkClick r:id="rId3"/>
              </a:rPr>
              <a:t>Bucket List</a:t>
            </a:r>
            <a:endParaRPr lang="en-US" dirty="0" smtClean="0"/>
          </a:p>
          <a:p>
            <a:r>
              <a:rPr lang="en-US" dirty="0" smtClean="0"/>
              <a:t>Read page 125-127 </a:t>
            </a:r>
          </a:p>
          <a:p>
            <a:r>
              <a:rPr lang="en-US" dirty="0" smtClean="0"/>
              <a:t>Complete #1-2 page 127-128</a:t>
            </a:r>
            <a:endParaRPr lang="en-US" dirty="0"/>
          </a:p>
        </p:txBody>
      </p:sp>
      <p:pic>
        <p:nvPicPr>
          <p:cNvPr id="4" name="Picture 3"/>
          <p:cNvPicPr>
            <a:picLocks noChangeAspect="1"/>
          </p:cNvPicPr>
          <p:nvPr/>
        </p:nvPicPr>
        <p:blipFill>
          <a:blip r:embed="rId4"/>
          <a:stretch>
            <a:fillRect/>
          </a:stretch>
        </p:blipFill>
        <p:spPr>
          <a:xfrm>
            <a:off x="6762316" y="452437"/>
            <a:ext cx="5442096" cy="2332327"/>
          </a:xfrm>
          <a:prstGeom prst="rect">
            <a:avLst/>
          </a:prstGeom>
        </p:spPr>
      </p:pic>
      <p:sp>
        <p:nvSpPr>
          <p:cNvPr id="5" name="TextBox 4"/>
          <p:cNvSpPr txBox="1"/>
          <p:nvPr/>
        </p:nvSpPr>
        <p:spPr>
          <a:xfrm>
            <a:off x="8484030" y="4229099"/>
            <a:ext cx="3018993" cy="2308324"/>
          </a:xfrm>
          <a:prstGeom prst="rect">
            <a:avLst/>
          </a:prstGeom>
          <a:noFill/>
        </p:spPr>
        <p:txBody>
          <a:bodyPr wrap="square" rtlCol="0">
            <a:spAutoFit/>
          </a:bodyPr>
          <a:lstStyle/>
          <a:p>
            <a:pPr algn="ctr"/>
            <a:r>
              <a:rPr lang="en-US" sz="4800" dirty="0" smtClean="0"/>
              <a:t>TOURISM TEST MONDAY</a:t>
            </a:r>
            <a:endParaRPr lang="en-US" sz="4800" dirty="0"/>
          </a:p>
        </p:txBody>
      </p:sp>
    </p:spTree>
    <p:extLst>
      <p:ext uri="{BB962C8B-B14F-4D97-AF65-F5344CB8AC3E}">
        <p14:creationId xmlns:p14="http://schemas.microsoft.com/office/powerpoint/2010/main" val="19412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98" y="344632"/>
            <a:ext cx="10018713" cy="554182"/>
          </a:xfrm>
        </p:spPr>
        <p:txBody>
          <a:bodyPr>
            <a:normAutofit fontScale="90000"/>
          </a:bodyPr>
          <a:lstStyle/>
          <a:p>
            <a:r>
              <a:rPr lang="en-US" dirty="0" err="1"/>
              <a:t>Îles</a:t>
            </a:r>
            <a:r>
              <a:rPr lang="en-US" dirty="0"/>
              <a:t>-de-la-Madeleine</a:t>
            </a:r>
          </a:p>
        </p:txBody>
      </p:sp>
      <p:sp>
        <p:nvSpPr>
          <p:cNvPr id="3" name="Content Placeholder 2"/>
          <p:cNvSpPr>
            <a:spLocks noGrp="1"/>
          </p:cNvSpPr>
          <p:nvPr>
            <p:ph sz="half" idx="1"/>
          </p:nvPr>
        </p:nvSpPr>
        <p:spPr>
          <a:xfrm>
            <a:off x="415637" y="1239982"/>
            <a:ext cx="5714349" cy="5424055"/>
          </a:xfrm>
          <a:solidFill>
            <a:schemeClr val="bg1"/>
          </a:solidFill>
        </p:spPr>
        <p:txBody>
          <a:bodyPr>
            <a:noAutofit/>
          </a:bodyPr>
          <a:lstStyle/>
          <a:p>
            <a:pPr marL="0" indent="0">
              <a:buNone/>
            </a:pPr>
            <a:r>
              <a:rPr lang="en-US" sz="3600" u="sng" dirty="0" smtClean="0"/>
              <a:t>Economy</a:t>
            </a:r>
          </a:p>
          <a:p>
            <a:r>
              <a:rPr lang="en-US" sz="3600" dirty="0" smtClean="0"/>
              <a:t>What do you think are the main jobs on the island?</a:t>
            </a:r>
          </a:p>
          <a:p>
            <a:pPr>
              <a:buFont typeface="Wingdings" panose="05000000000000000000" pitchFamily="2" charset="2"/>
              <a:buChar char="q"/>
            </a:pPr>
            <a:r>
              <a:rPr lang="en-US" sz="3600" dirty="0" smtClean="0"/>
              <a:t>Fishing</a:t>
            </a:r>
          </a:p>
          <a:p>
            <a:pPr>
              <a:buFont typeface="Wingdings" panose="05000000000000000000" pitchFamily="2" charset="2"/>
              <a:buChar char="q"/>
            </a:pPr>
            <a:r>
              <a:rPr lang="en-US" sz="3600" dirty="0" smtClean="0"/>
              <a:t>Tourism</a:t>
            </a:r>
          </a:p>
          <a:p>
            <a:pPr>
              <a:buFont typeface="Wingdings" panose="05000000000000000000" pitchFamily="2" charset="2"/>
              <a:buChar char="q"/>
            </a:pPr>
            <a:r>
              <a:rPr lang="en-US" sz="3600" dirty="0" smtClean="0"/>
              <a:t>Health</a:t>
            </a:r>
          </a:p>
          <a:p>
            <a:pPr>
              <a:buFont typeface="Wingdings" panose="05000000000000000000" pitchFamily="2" charset="2"/>
              <a:buChar char="q"/>
            </a:pPr>
            <a:r>
              <a:rPr lang="en-US" sz="3600" dirty="0" smtClean="0"/>
              <a:t>Education</a:t>
            </a:r>
          </a:p>
          <a:p>
            <a:pPr>
              <a:buFont typeface="Wingdings" panose="05000000000000000000" pitchFamily="2" charset="2"/>
              <a:buChar char="q"/>
            </a:pPr>
            <a:r>
              <a:rPr lang="en-US" sz="3600" dirty="0" smtClean="0"/>
              <a:t>Mining</a:t>
            </a:r>
          </a:p>
        </p:txBody>
      </p:sp>
      <p:sp>
        <p:nvSpPr>
          <p:cNvPr id="5" name="Content Placeholder 4"/>
          <p:cNvSpPr>
            <a:spLocks noGrp="1"/>
          </p:cNvSpPr>
          <p:nvPr>
            <p:ph sz="half" idx="2"/>
          </p:nvPr>
        </p:nvSpPr>
        <p:spPr>
          <a:xfrm>
            <a:off x="6372441" y="3539837"/>
            <a:ext cx="4895056" cy="3124200"/>
          </a:xfrm>
          <a:solidFill>
            <a:schemeClr val="bg1"/>
          </a:solidFill>
        </p:spPr>
        <p:txBody>
          <a:bodyPr>
            <a:noAutofit/>
          </a:bodyPr>
          <a:lstStyle/>
          <a:p>
            <a:pPr marL="0" indent="0">
              <a:buNone/>
            </a:pPr>
            <a:r>
              <a:rPr lang="en-US" sz="2400" dirty="0" smtClean="0"/>
              <a:t>Growth of Tourism </a:t>
            </a:r>
          </a:p>
          <a:p>
            <a:r>
              <a:rPr lang="en-US" sz="2400" dirty="0" smtClean="0"/>
              <a:t>Summer</a:t>
            </a:r>
          </a:p>
          <a:p>
            <a:r>
              <a:rPr lang="en-US" sz="2400" dirty="0" smtClean="0"/>
              <a:t>80% from Quebec</a:t>
            </a:r>
          </a:p>
          <a:p>
            <a:r>
              <a:rPr lang="en-US" sz="2400" dirty="0" smtClean="0"/>
              <a:t>62200 visitors in 2012 (20000 in 1977)</a:t>
            </a:r>
          </a:p>
          <a:p>
            <a:r>
              <a:rPr lang="en-US" sz="2400" dirty="0" smtClean="0"/>
              <a:t>Arrive by boat</a:t>
            </a:r>
          </a:p>
          <a:p>
            <a:r>
              <a:rPr lang="en-US" sz="2400" dirty="0" smtClean="0"/>
              <a:t>No public transportation</a:t>
            </a:r>
            <a:endParaRPr lang="en-US" sz="2400" dirty="0"/>
          </a:p>
        </p:txBody>
      </p:sp>
      <p:pic>
        <p:nvPicPr>
          <p:cNvPr id="4" name="Picture 3"/>
          <p:cNvPicPr>
            <a:picLocks noChangeAspect="1"/>
          </p:cNvPicPr>
          <p:nvPr/>
        </p:nvPicPr>
        <p:blipFill>
          <a:blip r:embed="rId2"/>
          <a:stretch>
            <a:fillRect/>
          </a:stretch>
        </p:blipFill>
        <p:spPr>
          <a:xfrm>
            <a:off x="7232072" y="344632"/>
            <a:ext cx="4270951" cy="2984903"/>
          </a:xfrm>
          <a:prstGeom prst="rect">
            <a:avLst/>
          </a:prstGeom>
        </p:spPr>
      </p:pic>
      <p:sp>
        <p:nvSpPr>
          <p:cNvPr id="6" name="TextBox 5"/>
          <p:cNvSpPr txBox="1"/>
          <p:nvPr/>
        </p:nvSpPr>
        <p:spPr>
          <a:xfrm>
            <a:off x="3006436" y="7024255"/>
            <a:ext cx="184731" cy="369332"/>
          </a:xfrm>
          <a:prstGeom prst="rect">
            <a:avLst/>
          </a:prstGeom>
          <a:noFill/>
        </p:spPr>
        <p:txBody>
          <a:bodyPr wrap="none" rtlCol="0">
            <a:spAutoFit/>
          </a:bodyPr>
          <a:lstStyle/>
          <a:p>
            <a:endParaRPr lang="en-US" dirty="0"/>
          </a:p>
        </p:txBody>
      </p:sp>
      <p:sp>
        <p:nvSpPr>
          <p:cNvPr id="7" name="TextBox 6"/>
          <p:cNvSpPr txBox="1"/>
          <p:nvPr/>
        </p:nvSpPr>
        <p:spPr>
          <a:xfrm>
            <a:off x="3598155" y="3952009"/>
            <a:ext cx="2068354"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HOMEWORK</a:t>
            </a:r>
          </a:p>
          <a:p>
            <a:pPr marL="285750" indent="-285750">
              <a:buFont typeface="Arial" panose="020B0604020202020204" pitchFamily="34" charset="0"/>
              <a:buChar char="•"/>
            </a:pPr>
            <a:r>
              <a:rPr lang="en-US" dirty="0" smtClean="0"/>
              <a:t>Read page 128-130 </a:t>
            </a:r>
          </a:p>
          <a:p>
            <a:pPr marL="285750" indent="-285750">
              <a:buFont typeface="Arial" panose="020B0604020202020204" pitchFamily="34" charset="0"/>
              <a:buChar char="•"/>
            </a:pPr>
            <a:r>
              <a:rPr lang="en-US" dirty="0" smtClean="0"/>
              <a:t>Complete #1-5 on page 131</a:t>
            </a:r>
            <a:endParaRPr lang="en-US" dirty="0"/>
          </a:p>
        </p:txBody>
      </p:sp>
    </p:spTree>
    <p:extLst>
      <p:ext uri="{BB962C8B-B14F-4D97-AF65-F5344CB8AC3E}">
        <p14:creationId xmlns:p14="http://schemas.microsoft.com/office/powerpoint/2010/main" val="25140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barn(inVertical)">
                                      <p:cBhvr>
                                        <p:cTn id="47" dur="500"/>
                                        <p:tgtEl>
                                          <p:spTgt spid="5">
                                            <p:bg/>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barn(inVertical)">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barn(inVertical)">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barn(inVertical)">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barn(inVertical)">
                                      <p:cBhvr>
                                        <p:cTn id="67" dur="5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barn(inVertical)">
                                      <p:cBhvr>
                                        <p:cTn id="72" dur="5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barn(inVertical)">
                                      <p:cBhvr>
                                        <p:cTn id="77" dur="500"/>
                                        <p:tgtEl>
                                          <p:spTgt spid="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down)">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Developing to Better Accommodate Tourist</a:t>
            </a:r>
            <a:endParaRPr lang="en-US" dirty="0"/>
          </a:p>
        </p:txBody>
      </p:sp>
      <p:sp>
        <p:nvSpPr>
          <p:cNvPr id="3" name="Content Placeholder 2"/>
          <p:cNvSpPr>
            <a:spLocks noGrp="1"/>
          </p:cNvSpPr>
          <p:nvPr>
            <p:ph sz="half" idx="1"/>
          </p:nvPr>
        </p:nvSpPr>
        <p:spPr>
          <a:xfrm>
            <a:off x="1484312" y="2666999"/>
            <a:ext cx="4895055" cy="3872346"/>
          </a:xfrm>
          <a:solidFill>
            <a:schemeClr val="accent1">
              <a:lumMod val="40000"/>
              <a:lumOff val="60000"/>
            </a:schemeClr>
          </a:solidFill>
        </p:spPr>
        <p:txBody>
          <a:bodyPr>
            <a:noAutofit/>
          </a:bodyPr>
          <a:lstStyle/>
          <a:p>
            <a:r>
              <a:rPr lang="en-US" sz="2800" dirty="0" smtClean="0"/>
              <a:t>New Services</a:t>
            </a:r>
          </a:p>
          <a:p>
            <a:r>
              <a:rPr lang="en-US" sz="2800" dirty="0" smtClean="0"/>
              <a:t>Transportation Network and Infrastructure</a:t>
            </a:r>
          </a:p>
          <a:p>
            <a:r>
              <a:rPr lang="en-US" sz="2800" dirty="0" smtClean="0"/>
              <a:t>Redesign parking lots, washrooms and boardwalks</a:t>
            </a:r>
          </a:p>
          <a:p>
            <a:r>
              <a:rPr lang="en-US" sz="2800" dirty="0" smtClean="0"/>
              <a:t>Accommodations</a:t>
            </a:r>
          </a:p>
          <a:p>
            <a:r>
              <a:rPr lang="en-US" sz="2800" dirty="0" smtClean="0"/>
              <a:t>Cycling Network</a:t>
            </a:r>
            <a:endParaRPr lang="en-US" sz="2800" dirty="0"/>
          </a:p>
        </p:txBody>
      </p:sp>
      <p:sp>
        <p:nvSpPr>
          <p:cNvPr id="4" name="Content Placeholder 3"/>
          <p:cNvSpPr>
            <a:spLocks noGrp="1"/>
          </p:cNvSpPr>
          <p:nvPr>
            <p:ph sz="half" idx="2"/>
          </p:nvPr>
        </p:nvSpPr>
        <p:spPr>
          <a:xfrm>
            <a:off x="6607967" y="2666999"/>
            <a:ext cx="4895056" cy="3872345"/>
          </a:xfrm>
          <a:solidFill>
            <a:schemeClr val="accent3">
              <a:lumMod val="60000"/>
              <a:lumOff val="40000"/>
            </a:schemeClr>
          </a:solidFill>
        </p:spPr>
        <p:txBody>
          <a:bodyPr>
            <a:normAutofit/>
          </a:bodyPr>
          <a:lstStyle/>
          <a:p>
            <a:pPr marL="0" indent="0">
              <a:buNone/>
            </a:pPr>
            <a:r>
              <a:rPr lang="en-US" sz="2800" dirty="0" smtClean="0"/>
              <a:t>Role of the Plants</a:t>
            </a:r>
          </a:p>
          <a:p>
            <a:r>
              <a:rPr lang="en-US" sz="2800" dirty="0" smtClean="0"/>
              <a:t>Protects the dune from wind and waves</a:t>
            </a:r>
            <a:endParaRPr lang="en-US" sz="2800" dirty="0"/>
          </a:p>
        </p:txBody>
      </p:sp>
      <p:sp>
        <p:nvSpPr>
          <p:cNvPr id="5" name="TextBox 4"/>
          <p:cNvSpPr txBox="1"/>
          <p:nvPr/>
        </p:nvSpPr>
        <p:spPr>
          <a:xfrm>
            <a:off x="7716982" y="6026727"/>
            <a:ext cx="2490554" cy="369332"/>
          </a:xfrm>
          <a:prstGeom prst="rect">
            <a:avLst/>
          </a:prstGeom>
          <a:noFill/>
        </p:spPr>
        <p:txBody>
          <a:bodyPr wrap="none" rtlCol="0">
            <a:spAutoFit/>
          </a:bodyPr>
          <a:lstStyle/>
          <a:p>
            <a:r>
              <a:rPr lang="en-US" dirty="0" smtClean="0"/>
              <a:t>Complete #1-2 page 133</a:t>
            </a:r>
            <a:endParaRPr lang="en-US" dirty="0"/>
          </a:p>
        </p:txBody>
      </p:sp>
    </p:spTree>
    <p:extLst>
      <p:ext uri="{BB962C8B-B14F-4D97-AF65-F5344CB8AC3E}">
        <p14:creationId xmlns:p14="http://schemas.microsoft.com/office/powerpoint/2010/main" val="335550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Effect transition="in" filter="fade">
                                      <p:cBhvr>
                                        <p:cTn id="49" dur="1000"/>
                                        <p:tgtEl>
                                          <p:spTgt spid="4">
                                            <p:bg/>
                                          </p:spTgt>
                                        </p:tgtEl>
                                      </p:cBhvr>
                                    </p:animEffect>
                                    <p:anim calcmode="lin" valueType="num">
                                      <p:cBhvr>
                                        <p:cTn id="50" dur="1000" fill="hold"/>
                                        <p:tgtEl>
                                          <p:spTgt spid="4">
                                            <p:bg/>
                                          </p:spTgt>
                                        </p:tgtEl>
                                        <p:attrNameLst>
                                          <p:attrName>ppt_x</p:attrName>
                                        </p:attrNameLst>
                                      </p:cBhvr>
                                      <p:tavLst>
                                        <p:tav tm="0">
                                          <p:val>
                                            <p:strVal val="#ppt_x"/>
                                          </p:val>
                                        </p:tav>
                                        <p:tav tm="100000">
                                          <p:val>
                                            <p:strVal val="#ppt_x"/>
                                          </p:val>
                                        </p:tav>
                                      </p:tavLst>
                                    </p:anim>
                                    <p:anim calcmode="lin" valueType="num">
                                      <p:cBhvr>
                                        <p:cTn id="5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519" y="706579"/>
            <a:ext cx="10018713" cy="1752599"/>
          </a:xfrm>
        </p:spPr>
        <p:txBody>
          <a:bodyPr/>
          <a:lstStyle/>
          <a:p>
            <a:r>
              <a:rPr lang="en-US" dirty="0" smtClean="0"/>
              <a:t>Impacts of Tourism</a:t>
            </a:r>
            <a:br>
              <a:rPr lang="en-US" dirty="0" smtClean="0"/>
            </a:br>
            <a:r>
              <a:rPr lang="en-US" dirty="0" smtClean="0"/>
              <a:t>page 134-136</a:t>
            </a:r>
            <a:endParaRPr lang="en-US" dirty="0"/>
          </a:p>
        </p:txBody>
      </p:sp>
      <p:sp>
        <p:nvSpPr>
          <p:cNvPr id="3" name="Content Placeholder 2"/>
          <p:cNvSpPr>
            <a:spLocks noGrp="1"/>
          </p:cNvSpPr>
          <p:nvPr>
            <p:ph sz="half" idx="1"/>
          </p:nvPr>
        </p:nvSpPr>
        <p:spPr>
          <a:xfrm>
            <a:off x="1484311" y="1582880"/>
            <a:ext cx="4895055" cy="3124201"/>
          </a:xfrm>
        </p:spPr>
        <p:txBody>
          <a:bodyPr/>
          <a:lstStyle/>
          <a:p>
            <a:r>
              <a:rPr lang="en-US" dirty="0" smtClean="0"/>
              <a:t>Underline the </a:t>
            </a:r>
            <a:r>
              <a:rPr lang="en-US" b="1" dirty="0" smtClean="0"/>
              <a:t>POSITIVE</a:t>
            </a:r>
            <a:r>
              <a:rPr lang="en-US" dirty="0" smtClean="0"/>
              <a:t> Impacts as we read </a:t>
            </a:r>
          </a:p>
        </p:txBody>
      </p:sp>
      <p:sp>
        <p:nvSpPr>
          <p:cNvPr id="4" name="Content Placeholder 3"/>
          <p:cNvSpPr>
            <a:spLocks noGrp="1"/>
          </p:cNvSpPr>
          <p:nvPr>
            <p:ph sz="half" idx="2"/>
          </p:nvPr>
        </p:nvSpPr>
        <p:spPr>
          <a:xfrm>
            <a:off x="6379367" y="1582880"/>
            <a:ext cx="4895056" cy="3124200"/>
          </a:xfrm>
        </p:spPr>
        <p:txBody>
          <a:bodyPr/>
          <a:lstStyle/>
          <a:p>
            <a:r>
              <a:rPr lang="en-US" dirty="0" smtClean="0"/>
              <a:t>Underline the </a:t>
            </a:r>
            <a:r>
              <a:rPr lang="en-US" b="1" dirty="0" smtClean="0"/>
              <a:t>NEGATIVE </a:t>
            </a:r>
            <a:r>
              <a:rPr lang="en-US" dirty="0" smtClean="0"/>
              <a:t>impacts as we read</a:t>
            </a:r>
            <a:endParaRPr lang="en-US" dirty="0"/>
          </a:p>
        </p:txBody>
      </p:sp>
      <p:pic>
        <p:nvPicPr>
          <p:cNvPr id="5" name="Picture 4"/>
          <p:cNvPicPr>
            <a:picLocks noChangeAspect="1"/>
          </p:cNvPicPr>
          <p:nvPr/>
        </p:nvPicPr>
        <p:blipFill>
          <a:blip r:embed="rId2"/>
          <a:stretch>
            <a:fillRect/>
          </a:stretch>
        </p:blipFill>
        <p:spPr>
          <a:xfrm>
            <a:off x="6900894" y="3599584"/>
            <a:ext cx="3851997" cy="2885280"/>
          </a:xfrm>
          <a:prstGeom prst="rect">
            <a:avLst/>
          </a:prstGeom>
        </p:spPr>
      </p:pic>
      <p:pic>
        <p:nvPicPr>
          <p:cNvPr id="6" name="Picture 5"/>
          <p:cNvPicPr>
            <a:picLocks noChangeAspect="1"/>
          </p:cNvPicPr>
          <p:nvPr/>
        </p:nvPicPr>
        <p:blipFill>
          <a:blip r:embed="rId3"/>
          <a:stretch>
            <a:fillRect/>
          </a:stretch>
        </p:blipFill>
        <p:spPr>
          <a:xfrm>
            <a:off x="2005839" y="3599584"/>
            <a:ext cx="3851998" cy="2885280"/>
          </a:xfrm>
          <a:prstGeom prst="rect">
            <a:avLst/>
          </a:prstGeom>
        </p:spPr>
      </p:pic>
      <p:sp>
        <p:nvSpPr>
          <p:cNvPr id="7" name="TextBox 6"/>
          <p:cNvSpPr txBox="1"/>
          <p:nvPr/>
        </p:nvSpPr>
        <p:spPr>
          <a:xfrm>
            <a:off x="6711918" y="1122218"/>
            <a:ext cx="4980081" cy="584775"/>
          </a:xfrm>
          <a:prstGeom prst="rect">
            <a:avLst/>
          </a:prstGeom>
          <a:noFill/>
        </p:spPr>
        <p:txBody>
          <a:bodyPr wrap="none" rtlCol="0">
            <a:spAutoFit/>
          </a:bodyPr>
          <a:lstStyle/>
          <a:p>
            <a:r>
              <a:rPr lang="en-US" sz="3200" dirty="0" smtClean="0">
                <a:solidFill>
                  <a:srgbClr val="00B0F0"/>
                </a:solidFill>
              </a:rPr>
              <a:t>Complete #1-4 page 137-138</a:t>
            </a:r>
            <a:endParaRPr lang="en-US" sz="3200" dirty="0">
              <a:solidFill>
                <a:srgbClr val="00B0F0"/>
              </a:solidFill>
            </a:endParaRPr>
          </a:p>
        </p:txBody>
      </p:sp>
    </p:spTree>
    <p:extLst>
      <p:ext uri="{BB962C8B-B14F-4D97-AF65-F5344CB8AC3E}">
        <p14:creationId xmlns:p14="http://schemas.microsoft.com/office/powerpoint/2010/main" val="42133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br>
              <a:rPr lang="en-US" dirty="0" smtClean="0"/>
            </a:br>
            <a:r>
              <a:rPr lang="en-US" dirty="0" smtClean="0"/>
              <a:t>TEST MONDAY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07195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is the largest economic activity in the world today. </a:t>
            </a:r>
            <a:endParaRPr lang="en-US" dirty="0"/>
          </a:p>
        </p:txBody>
      </p:sp>
      <p:sp>
        <p:nvSpPr>
          <p:cNvPr id="3" name="Content Placeholder 2"/>
          <p:cNvSpPr>
            <a:spLocks noGrp="1"/>
          </p:cNvSpPr>
          <p:nvPr>
            <p:ph idx="1"/>
          </p:nvPr>
        </p:nvSpPr>
        <p:spPr>
          <a:xfrm>
            <a:off x="1484310" y="2666999"/>
            <a:ext cx="10018713" cy="4191001"/>
          </a:xfrm>
        </p:spPr>
        <p:txBody>
          <a:bodyPr>
            <a:normAutofit fontScale="92500"/>
          </a:bodyPr>
          <a:lstStyle/>
          <a:p>
            <a:r>
              <a:rPr lang="en-US" dirty="0" smtClean="0"/>
              <a:t>There used to be a time when hard-to-reach communities like </a:t>
            </a:r>
            <a:r>
              <a:rPr lang="en-US" dirty="0" err="1" smtClean="0"/>
              <a:t>Îles</a:t>
            </a:r>
            <a:r>
              <a:rPr lang="en-US" dirty="0" smtClean="0"/>
              <a:t>-de-la-Madeleine and the Island of Tahiti were not touched by the negative effects of tourism. </a:t>
            </a:r>
          </a:p>
          <a:p>
            <a:r>
              <a:rPr lang="en-US" dirty="0" smtClean="0"/>
              <a:t>Nowadays, these places are trying to sustainably develop and plan their space to accommodate the many curious tourists who want to learn more about their cultural and natural heritage. </a:t>
            </a:r>
          </a:p>
          <a:p>
            <a:pPr lvl="1"/>
            <a:r>
              <a:rPr lang="en-US" dirty="0" smtClean="0"/>
              <a:t>Who are these tourists? </a:t>
            </a:r>
          </a:p>
          <a:p>
            <a:pPr lvl="1"/>
            <a:r>
              <a:rPr lang="en-US" dirty="0" smtClean="0"/>
              <a:t>Where do these tourists go? </a:t>
            </a:r>
          </a:p>
          <a:p>
            <a:pPr lvl="1"/>
            <a:r>
              <a:rPr lang="en-US" dirty="0" smtClean="0"/>
              <a:t>How can tourist regions be planned and developed to protect the natural environments and living spaces of their populations?</a:t>
            </a:r>
          </a:p>
          <a:p>
            <a:r>
              <a:rPr lang="en-US" dirty="0" smtClean="0"/>
              <a:t>HOMEWORK page 107 #1-4</a:t>
            </a:r>
            <a:endParaRPr lang="en-US" dirty="0"/>
          </a:p>
        </p:txBody>
      </p:sp>
    </p:spTree>
    <p:extLst>
      <p:ext uri="{BB962C8B-B14F-4D97-AF65-F5344CB8AC3E}">
        <p14:creationId xmlns:p14="http://schemas.microsoft.com/office/powerpoint/2010/main" val="17919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9" y="407711"/>
            <a:ext cx="8770571" cy="1560716"/>
          </a:xfrm>
        </p:spPr>
        <p:txBody>
          <a:bodyPr/>
          <a:lstStyle/>
          <a:p>
            <a:r>
              <a:rPr lang="en-US" dirty="0" smtClean="0"/>
              <a:t>Tourism and Tourist</a:t>
            </a:r>
            <a:endParaRPr lang="en-US" dirty="0"/>
          </a:p>
        </p:txBody>
      </p:sp>
      <p:sp>
        <p:nvSpPr>
          <p:cNvPr id="3" name="Content Placeholder 2"/>
          <p:cNvSpPr>
            <a:spLocks noGrp="1"/>
          </p:cNvSpPr>
          <p:nvPr>
            <p:ph sz="half" idx="1"/>
          </p:nvPr>
        </p:nvSpPr>
        <p:spPr>
          <a:xfrm>
            <a:off x="1303630" y="1394906"/>
            <a:ext cx="4868569" cy="3657601"/>
          </a:xfrm>
        </p:spPr>
        <p:txBody>
          <a:bodyPr/>
          <a:lstStyle/>
          <a:p>
            <a:pPr marL="0" indent="0">
              <a:buNone/>
            </a:pPr>
            <a:r>
              <a:rPr lang="en-US" b="1" dirty="0" smtClean="0">
                <a:solidFill>
                  <a:schemeClr val="tx1"/>
                </a:solidFill>
              </a:rPr>
              <a:t>Tourism grew so much during the 20th century that it is now one of the biggest economic activities in the world. </a:t>
            </a:r>
          </a:p>
          <a:p>
            <a:pPr marL="0" indent="0">
              <a:buNone/>
            </a:pPr>
            <a:r>
              <a:rPr lang="en-US" b="1" dirty="0" smtClean="0">
                <a:solidFill>
                  <a:schemeClr val="tx1"/>
                </a:solidFill>
              </a:rPr>
              <a:t>What factors explain this dramatic growth (what has changed?):</a:t>
            </a:r>
            <a:endParaRPr lang="en-US" b="1" dirty="0">
              <a:solidFill>
                <a:schemeClr val="tx1"/>
              </a:solidFill>
            </a:endParaRPr>
          </a:p>
        </p:txBody>
      </p:sp>
      <p:sp>
        <p:nvSpPr>
          <p:cNvPr id="4" name="Content Placeholder 3"/>
          <p:cNvSpPr>
            <a:spLocks noGrp="1"/>
          </p:cNvSpPr>
          <p:nvPr>
            <p:ph sz="half" idx="2"/>
          </p:nvPr>
        </p:nvSpPr>
        <p:spPr>
          <a:xfrm>
            <a:off x="5922596" y="1551709"/>
            <a:ext cx="3733800" cy="6121544"/>
          </a:xfrm>
        </p:spPr>
        <p:txBody>
          <a:bodyPr/>
          <a:lstStyle/>
          <a:p>
            <a:pPr marL="514350" indent="-514350">
              <a:buFont typeface="+mj-lt"/>
              <a:buAutoNum type="arabicPeriod"/>
            </a:pPr>
            <a:r>
              <a:rPr lang="en-US" dirty="0"/>
              <a:t>C</a:t>
            </a:r>
            <a:r>
              <a:rPr lang="en-US" dirty="0" smtClean="0"/>
              <a:t>reation </a:t>
            </a:r>
            <a:r>
              <a:rPr lang="en-US" dirty="0"/>
              <a:t>of paid holidays in many industrialized countries, </a:t>
            </a:r>
            <a:endParaRPr lang="en-US" dirty="0" smtClean="0"/>
          </a:p>
          <a:p>
            <a:pPr marL="514350" indent="-514350">
              <a:buFont typeface="+mj-lt"/>
              <a:buAutoNum type="arabicPeriod"/>
            </a:pPr>
            <a:r>
              <a:rPr lang="en-US" dirty="0"/>
              <a:t>H</a:t>
            </a:r>
            <a:r>
              <a:rPr lang="en-US" dirty="0" smtClean="0"/>
              <a:t>igher </a:t>
            </a:r>
            <a:r>
              <a:rPr lang="en-US" dirty="0"/>
              <a:t>standard of living for </a:t>
            </a:r>
            <a:r>
              <a:rPr lang="en-US" dirty="0" smtClean="0"/>
              <a:t>workers</a:t>
            </a:r>
          </a:p>
          <a:p>
            <a:pPr marL="514350" indent="-514350">
              <a:buFont typeface="+mj-lt"/>
              <a:buAutoNum type="arabicPeriod"/>
            </a:pPr>
            <a:r>
              <a:rPr lang="en-US" dirty="0"/>
              <a:t>I</a:t>
            </a:r>
            <a:r>
              <a:rPr lang="en-US" dirty="0" smtClean="0"/>
              <a:t>mproved transportation (</a:t>
            </a:r>
            <a:r>
              <a:rPr lang="en-US" dirty="0" err="1" smtClean="0"/>
              <a:t>eg</a:t>
            </a:r>
            <a:r>
              <a:rPr lang="en-US" dirty="0" smtClean="0"/>
              <a:t>. safer air travel) </a:t>
            </a:r>
          </a:p>
          <a:p>
            <a:pPr marL="514350" indent="-514350">
              <a:buFont typeface="+mj-lt"/>
              <a:buAutoNum type="arabicPeriod"/>
            </a:pPr>
            <a:r>
              <a:rPr lang="en-US" dirty="0" smtClean="0"/>
              <a:t>Lower </a:t>
            </a:r>
            <a:r>
              <a:rPr lang="en-US" dirty="0"/>
              <a:t>cost of train and air travel.</a:t>
            </a:r>
          </a:p>
          <a:p>
            <a:endParaRPr lang="en-US" dirty="0"/>
          </a:p>
        </p:txBody>
      </p:sp>
      <p:pic>
        <p:nvPicPr>
          <p:cNvPr id="5" name="Picture 4"/>
          <p:cNvPicPr>
            <a:picLocks noChangeAspect="1"/>
          </p:cNvPicPr>
          <p:nvPr/>
        </p:nvPicPr>
        <p:blipFill>
          <a:blip r:embed="rId2"/>
          <a:stretch>
            <a:fillRect/>
          </a:stretch>
        </p:blipFill>
        <p:spPr>
          <a:xfrm>
            <a:off x="968524" y="4447030"/>
            <a:ext cx="3088697" cy="2194601"/>
          </a:xfrm>
          <a:prstGeom prst="rect">
            <a:avLst/>
          </a:prstGeom>
        </p:spPr>
      </p:pic>
      <p:pic>
        <p:nvPicPr>
          <p:cNvPr id="6" name="Picture 5"/>
          <p:cNvPicPr>
            <a:picLocks noChangeAspect="1"/>
          </p:cNvPicPr>
          <p:nvPr/>
        </p:nvPicPr>
        <p:blipFill>
          <a:blip r:embed="rId3"/>
          <a:stretch>
            <a:fillRect/>
          </a:stretch>
        </p:blipFill>
        <p:spPr>
          <a:xfrm>
            <a:off x="9656396" y="2366083"/>
            <a:ext cx="2114979" cy="3178247"/>
          </a:xfrm>
          <a:prstGeom prst="rect">
            <a:avLst/>
          </a:prstGeom>
        </p:spPr>
      </p:pic>
    </p:spTree>
    <p:extLst>
      <p:ext uri="{BB962C8B-B14F-4D97-AF65-F5344CB8AC3E}">
        <p14:creationId xmlns:p14="http://schemas.microsoft.com/office/powerpoint/2010/main" val="4769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62" y="526472"/>
            <a:ext cx="10018713" cy="1752599"/>
          </a:xfrm>
        </p:spPr>
        <p:txBody>
          <a:bodyPr/>
          <a:lstStyle/>
          <a:p>
            <a:r>
              <a:rPr lang="en-US" dirty="0" smtClean="0"/>
              <a:t>Mass Tourism</a:t>
            </a:r>
            <a:endParaRPr lang="en-US" dirty="0"/>
          </a:p>
        </p:txBody>
      </p:sp>
      <p:sp>
        <p:nvSpPr>
          <p:cNvPr id="3" name="Content Placeholder 2"/>
          <p:cNvSpPr>
            <a:spLocks noGrp="1"/>
          </p:cNvSpPr>
          <p:nvPr>
            <p:ph sz="half" idx="1"/>
          </p:nvPr>
        </p:nvSpPr>
        <p:spPr>
          <a:xfrm>
            <a:off x="2933700" y="2279071"/>
            <a:ext cx="4160520" cy="3976256"/>
          </a:xfrm>
        </p:spPr>
        <p:txBody>
          <a:bodyPr>
            <a:normAutofit/>
          </a:bodyPr>
          <a:lstStyle/>
          <a:p>
            <a:pPr marL="0" indent="0">
              <a:buNone/>
            </a:pPr>
            <a:r>
              <a:rPr lang="en-US" b="1" dirty="0" smtClean="0"/>
              <a:t>All of these factors have led to a growing number of trips and to the growth of mass tourism. </a:t>
            </a:r>
          </a:p>
          <a:p>
            <a:pPr marL="0" indent="0">
              <a:buNone/>
            </a:pPr>
            <a:r>
              <a:rPr lang="en-US" b="1" dirty="0" smtClean="0"/>
              <a:t>What are the negative impacts of Mass Tourism</a:t>
            </a:r>
          </a:p>
          <a:p>
            <a:pPr marL="457200" indent="-457200">
              <a:buFont typeface="+mj-lt"/>
              <a:buAutoNum type="arabicPeriod"/>
            </a:pPr>
            <a:r>
              <a:rPr lang="en-US" b="1" dirty="0"/>
              <a:t>O</a:t>
            </a:r>
            <a:r>
              <a:rPr lang="en-US" b="1" dirty="0" smtClean="0"/>
              <a:t>vercrowding of tourist sites</a:t>
            </a:r>
          </a:p>
          <a:p>
            <a:pPr marL="457200" indent="-457200">
              <a:buFont typeface="+mj-lt"/>
              <a:buAutoNum type="arabicPeriod"/>
            </a:pPr>
            <a:r>
              <a:rPr lang="en-US" b="1" dirty="0" smtClean="0"/>
              <a:t>Degradation of natural environments</a:t>
            </a:r>
          </a:p>
          <a:p>
            <a:pPr marL="457200" indent="-457200">
              <a:buFont typeface="+mj-lt"/>
              <a:buAutoNum type="arabicPeriod"/>
            </a:pPr>
            <a:r>
              <a:rPr lang="en-US" b="1" dirty="0"/>
              <a:t>O</a:t>
            </a:r>
            <a:r>
              <a:rPr lang="en-US" b="1" dirty="0" smtClean="0"/>
              <a:t>verconsumption of resources like water. </a:t>
            </a:r>
            <a:endParaRPr lang="en-US" b="1" dirty="0"/>
          </a:p>
        </p:txBody>
      </p:sp>
      <p:sp>
        <p:nvSpPr>
          <p:cNvPr id="4" name="Content Placeholder 3"/>
          <p:cNvSpPr>
            <a:spLocks noGrp="1"/>
          </p:cNvSpPr>
          <p:nvPr>
            <p:ph sz="half" idx="2"/>
          </p:nvPr>
        </p:nvSpPr>
        <p:spPr>
          <a:xfrm>
            <a:off x="7543751" y="2438399"/>
            <a:ext cx="4160520" cy="4225637"/>
          </a:xfrm>
        </p:spPr>
        <p:txBody>
          <a:bodyPr>
            <a:normAutofit/>
          </a:bodyPr>
          <a:lstStyle/>
          <a:p>
            <a:pPr marL="0" indent="0">
              <a:buNone/>
            </a:pPr>
            <a:r>
              <a:rPr lang="en-US" dirty="0"/>
              <a:t>Because of the increase in the number of visitors, tourist regions have had to plan and develop their spaces to accommodate all these tourists while preserving their cultural and natural heritage.</a:t>
            </a:r>
          </a:p>
          <a:p>
            <a:pPr marL="0" indent="0">
              <a:buNone/>
            </a:pPr>
            <a:r>
              <a:rPr lang="en-US" sz="2400" b="1" dirty="0" smtClean="0">
                <a:effectLst>
                  <a:outerShdw blurRad="38100" dist="38100" dir="2700000" algn="tl">
                    <a:srgbClr val="000000">
                      <a:alpha val="43137"/>
                    </a:srgbClr>
                  </a:outerShdw>
                </a:effectLst>
                <a:hlinkClick r:id="rId2"/>
              </a:rPr>
              <a:t>Maya Bay</a:t>
            </a:r>
            <a:endParaRPr lang="en-US" sz="2400" b="1" dirty="0" smtClean="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hlinkClick r:id="rId3"/>
              </a:rPr>
              <a:t>Philippines’ </a:t>
            </a:r>
            <a:r>
              <a:rPr lang="en-US" sz="2400" b="1" dirty="0" err="1" smtClean="0">
                <a:effectLst>
                  <a:outerShdw blurRad="38100" dist="38100" dir="2700000" algn="tl">
                    <a:srgbClr val="000000">
                      <a:alpha val="43137"/>
                    </a:srgbClr>
                  </a:outerShdw>
                </a:effectLst>
                <a:hlinkClick r:id="rId3"/>
              </a:rPr>
              <a:t>Boracay</a:t>
            </a:r>
            <a:endParaRPr lang="en-US" sz="2400" b="1" dirty="0" smtClean="0">
              <a:effectLst>
                <a:outerShdw blurRad="38100" dist="38100" dir="2700000" algn="tl">
                  <a:srgbClr val="000000">
                    <a:alpha val="43137"/>
                  </a:srgbClr>
                </a:outerShdw>
              </a:effectLst>
            </a:endParaRPr>
          </a:p>
          <a:p>
            <a:pPr marL="0" indent="0">
              <a:buNone/>
            </a:pPr>
            <a:r>
              <a:rPr lang="en-US" sz="2400" b="1" dirty="0" smtClean="0">
                <a:effectLst>
                  <a:outerShdw blurRad="38100" dist="38100" dir="2700000" algn="tl">
                    <a:srgbClr val="000000">
                      <a:alpha val="43137"/>
                    </a:srgbClr>
                  </a:outerShdw>
                </a:effectLst>
                <a:hlinkClick r:id="rId4"/>
              </a:rPr>
              <a:t>Reopening </a:t>
            </a:r>
            <a:r>
              <a:rPr lang="en-US" sz="2400" b="1" dirty="0" err="1" smtClean="0">
                <a:effectLst>
                  <a:outerShdw blurRad="38100" dist="38100" dir="2700000" algn="tl">
                    <a:srgbClr val="000000">
                      <a:alpha val="43137"/>
                    </a:srgbClr>
                  </a:outerShdw>
                </a:effectLst>
                <a:hlinkClick r:id="rId4"/>
              </a:rPr>
              <a:t>Boracay</a:t>
            </a:r>
            <a:endParaRPr lang="en-US" sz="2400" b="1" dirty="0">
              <a:effectLst>
                <a:outerShdw blurRad="38100" dist="38100" dir="2700000" algn="tl">
                  <a:srgbClr val="000000">
                    <a:alpha val="43137"/>
                  </a:srgbClr>
                </a:outerShdw>
              </a:effectLst>
            </a:endParaRPr>
          </a:p>
          <a:p>
            <a:pPr marL="0" indent="0">
              <a:buNone/>
            </a:pPr>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a:stretch>
            <a:fillRect/>
          </a:stretch>
        </p:blipFill>
        <p:spPr>
          <a:xfrm>
            <a:off x="5484286" y="5786662"/>
            <a:ext cx="1609934" cy="1071338"/>
          </a:xfrm>
          <a:prstGeom prst="rect">
            <a:avLst/>
          </a:prstGeom>
        </p:spPr>
      </p:pic>
      <p:pic>
        <p:nvPicPr>
          <p:cNvPr id="6" name="Picture 5"/>
          <p:cNvPicPr>
            <a:picLocks noChangeAspect="1"/>
          </p:cNvPicPr>
          <p:nvPr/>
        </p:nvPicPr>
        <p:blipFill>
          <a:blip r:embed="rId6"/>
          <a:stretch>
            <a:fillRect/>
          </a:stretch>
        </p:blipFill>
        <p:spPr>
          <a:xfrm>
            <a:off x="7913408" y="166588"/>
            <a:ext cx="3421206" cy="2271811"/>
          </a:xfrm>
          <a:prstGeom prst="rect">
            <a:avLst/>
          </a:prstGeom>
        </p:spPr>
      </p:pic>
    </p:spTree>
    <p:extLst>
      <p:ext uri="{BB962C8B-B14F-4D97-AF65-F5344CB8AC3E}">
        <p14:creationId xmlns:p14="http://schemas.microsoft.com/office/powerpoint/2010/main" val="18050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437" y="138547"/>
            <a:ext cx="10018713" cy="1752599"/>
          </a:xfrm>
        </p:spPr>
        <p:txBody>
          <a:bodyPr/>
          <a:lstStyle/>
          <a:p>
            <a:r>
              <a:rPr lang="en-US" dirty="0" smtClean="0"/>
              <a:t>What is Tourism? </a:t>
            </a:r>
            <a:endParaRPr lang="en-US" dirty="0"/>
          </a:p>
        </p:txBody>
      </p:sp>
      <p:sp>
        <p:nvSpPr>
          <p:cNvPr id="3" name="Content Placeholder 2"/>
          <p:cNvSpPr>
            <a:spLocks noGrp="1"/>
          </p:cNvSpPr>
          <p:nvPr>
            <p:ph sz="half" idx="1"/>
          </p:nvPr>
        </p:nvSpPr>
        <p:spPr>
          <a:xfrm>
            <a:off x="1234930" y="2036617"/>
            <a:ext cx="4478483" cy="4419601"/>
          </a:xfrm>
          <a:solidFill>
            <a:schemeClr val="accent1"/>
          </a:solidFill>
        </p:spPr>
        <p:txBody>
          <a:bodyPr>
            <a:normAutofit/>
          </a:bodyPr>
          <a:lstStyle/>
          <a:p>
            <a:r>
              <a:rPr lang="en-US" sz="2800" dirty="0" smtClean="0"/>
              <a:t>Tourism is any type of travelling people do for </a:t>
            </a:r>
            <a:r>
              <a:rPr lang="en-US" sz="2800" b="1" dirty="0" smtClean="0"/>
              <a:t>business or pleasure </a:t>
            </a:r>
            <a:r>
              <a:rPr lang="en-US" sz="2800" dirty="0" smtClean="0"/>
              <a:t>that is </a:t>
            </a:r>
            <a:r>
              <a:rPr lang="en-US" sz="2800" b="1" dirty="0" smtClean="0"/>
              <a:t>more than 80 km from their home</a:t>
            </a:r>
            <a:r>
              <a:rPr lang="en-US" sz="2800" dirty="0" smtClean="0"/>
              <a:t>, and that </a:t>
            </a:r>
            <a:r>
              <a:rPr lang="en-US" sz="2800" b="1" dirty="0" smtClean="0"/>
              <a:t>lasts more than 24 hours </a:t>
            </a:r>
            <a:r>
              <a:rPr lang="en-US" sz="2800" dirty="0" smtClean="0"/>
              <a:t>but less than one year. </a:t>
            </a:r>
            <a:endParaRPr lang="en-US" sz="2800" dirty="0"/>
          </a:p>
        </p:txBody>
      </p:sp>
      <p:sp>
        <p:nvSpPr>
          <p:cNvPr id="4" name="Content Placeholder 3"/>
          <p:cNvSpPr>
            <a:spLocks noGrp="1"/>
          </p:cNvSpPr>
          <p:nvPr>
            <p:ph sz="half" idx="2"/>
          </p:nvPr>
        </p:nvSpPr>
        <p:spPr>
          <a:xfrm>
            <a:off x="5962794" y="1759527"/>
            <a:ext cx="5540230" cy="4696691"/>
          </a:xfrm>
          <a:solidFill>
            <a:schemeClr val="accent2">
              <a:lumMod val="75000"/>
            </a:schemeClr>
          </a:solidFill>
          <a:ln>
            <a:solidFill>
              <a:schemeClr val="tx1"/>
            </a:solidFill>
          </a:ln>
        </p:spPr>
        <p:txBody>
          <a:bodyPr>
            <a:normAutofit/>
          </a:bodyPr>
          <a:lstStyle/>
          <a:p>
            <a:r>
              <a:rPr lang="en-US" sz="2800" dirty="0"/>
              <a:t>Tourism also includes all the activities related to the trip, such as visits, accommodation and the purchase of local services and handicrafts. </a:t>
            </a:r>
            <a:endParaRPr lang="en-US" sz="2800" dirty="0" smtClean="0"/>
          </a:p>
          <a:p>
            <a:r>
              <a:rPr lang="en-US" sz="2800" dirty="0" smtClean="0"/>
              <a:t>Tourism </a:t>
            </a:r>
            <a:r>
              <a:rPr lang="en-US" sz="2800" dirty="0"/>
              <a:t>therefore includes all the businesses and services available to visitors before, during and after their trip.</a:t>
            </a:r>
          </a:p>
          <a:p>
            <a:endParaRPr lang="en-US" dirty="0"/>
          </a:p>
        </p:txBody>
      </p:sp>
    </p:spTree>
    <p:extLst>
      <p:ext uri="{BB962C8B-B14F-4D97-AF65-F5344CB8AC3E}">
        <p14:creationId xmlns:p14="http://schemas.microsoft.com/office/powerpoint/2010/main" val="38363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Tourists? </a:t>
            </a:r>
            <a:endParaRPr lang="en-US" dirty="0"/>
          </a:p>
        </p:txBody>
      </p:sp>
      <p:sp>
        <p:nvSpPr>
          <p:cNvPr id="3" name="Content Placeholder 2"/>
          <p:cNvSpPr>
            <a:spLocks noGrp="1"/>
          </p:cNvSpPr>
          <p:nvPr>
            <p:ph idx="1"/>
          </p:nvPr>
        </p:nvSpPr>
        <p:spPr>
          <a:xfrm>
            <a:off x="1484310" y="1821871"/>
            <a:ext cx="10018713" cy="4814456"/>
          </a:xfrm>
        </p:spPr>
        <p:txBody>
          <a:bodyPr>
            <a:normAutofit/>
          </a:bodyPr>
          <a:lstStyle/>
          <a:p>
            <a:r>
              <a:rPr lang="en-US" dirty="0" smtClean="0"/>
              <a:t>80% of tourists live in </a:t>
            </a:r>
            <a:r>
              <a:rPr lang="en-US" b="1" dirty="0" smtClean="0"/>
              <a:t>industrialized countries</a:t>
            </a:r>
            <a:r>
              <a:rPr lang="en-US" dirty="0" smtClean="0"/>
              <a:t>. </a:t>
            </a:r>
          </a:p>
          <a:p>
            <a:r>
              <a:rPr lang="en-US" dirty="0" smtClean="0"/>
              <a:t>Most often, they travel within their country of origin or to a </a:t>
            </a:r>
            <a:r>
              <a:rPr lang="en-US" dirty="0" err="1" smtClean="0"/>
              <a:t>neighbouring</a:t>
            </a:r>
            <a:r>
              <a:rPr lang="en-US" dirty="0" smtClean="0"/>
              <a:t> country.  </a:t>
            </a:r>
          </a:p>
          <a:p>
            <a:r>
              <a:rPr lang="en-US" dirty="0" smtClean="0"/>
              <a:t>In 2009, more than half of the world’s 880 million tourists came from </a:t>
            </a:r>
            <a:r>
              <a:rPr lang="en-US" b="1" dirty="0" smtClean="0"/>
              <a:t>Europe</a:t>
            </a:r>
            <a:r>
              <a:rPr lang="en-US" dirty="0" smtClean="0"/>
              <a:t>.</a:t>
            </a:r>
          </a:p>
          <a:p>
            <a:r>
              <a:rPr lang="en-US" dirty="0" smtClean="0"/>
              <a:t> People from Europe, Japan and the Americas travel more than people from developing countries because they have </a:t>
            </a:r>
            <a:r>
              <a:rPr lang="en-US" b="1" dirty="0" smtClean="0"/>
              <a:t>more money and more holidays</a:t>
            </a:r>
            <a:r>
              <a:rPr lang="en-US" dirty="0" smtClean="0"/>
              <a:t>. In other words, not everyone on the planet has the same access to tourism.</a:t>
            </a:r>
            <a:endParaRPr lang="en-US" dirty="0"/>
          </a:p>
        </p:txBody>
      </p:sp>
    </p:spTree>
    <p:extLst>
      <p:ext uri="{BB962C8B-B14F-4D97-AF65-F5344CB8AC3E}">
        <p14:creationId xmlns:p14="http://schemas.microsoft.com/office/powerpoint/2010/main" val="731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42455"/>
            <a:ext cx="10018713" cy="1752599"/>
          </a:xfrm>
        </p:spPr>
        <p:txBody>
          <a:bodyPr/>
          <a:lstStyle/>
          <a:p>
            <a:r>
              <a:rPr lang="en-US" dirty="0" smtClean="0"/>
              <a:t>Where Do Tourists Go? </a:t>
            </a:r>
            <a:endParaRPr lang="en-US" dirty="0"/>
          </a:p>
        </p:txBody>
      </p:sp>
      <p:sp>
        <p:nvSpPr>
          <p:cNvPr id="3" name="Content Placeholder 2"/>
          <p:cNvSpPr>
            <a:spLocks noGrp="1"/>
          </p:cNvSpPr>
          <p:nvPr>
            <p:ph sz="half" idx="1"/>
          </p:nvPr>
        </p:nvSpPr>
        <p:spPr>
          <a:xfrm>
            <a:off x="1484310" y="1814945"/>
            <a:ext cx="5458691" cy="3976255"/>
          </a:xfrm>
        </p:spPr>
        <p:txBody>
          <a:bodyPr>
            <a:noAutofit/>
          </a:bodyPr>
          <a:lstStyle/>
          <a:p>
            <a:pPr algn="ctr"/>
            <a:r>
              <a:rPr lang="en-US" sz="2400" dirty="0" smtClean="0">
                <a:solidFill>
                  <a:schemeClr val="accent1">
                    <a:lumMod val="75000"/>
                  </a:schemeClr>
                </a:solidFill>
              </a:rPr>
              <a:t>What do you think are the most popular tourist destinations (countries)?</a:t>
            </a:r>
          </a:p>
          <a:p>
            <a:pPr marL="0" indent="0" algn="ctr">
              <a:buNone/>
            </a:pPr>
            <a:r>
              <a:rPr lang="en-US" sz="2400" dirty="0" smtClean="0">
                <a:solidFill>
                  <a:schemeClr val="accent1">
                    <a:lumMod val="75000"/>
                  </a:schemeClr>
                </a:solidFill>
              </a:rPr>
              <a:t>7. United Kingdom</a:t>
            </a:r>
          </a:p>
          <a:p>
            <a:pPr marL="0" indent="0" algn="ctr">
              <a:buNone/>
            </a:pPr>
            <a:r>
              <a:rPr lang="en-US" sz="2400" dirty="0" smtClean="0">
                <a:solidFill>
                  <a:schemeClr val="accent1">
                    <a:lumMod val="75000"/>
                  </a:schemeClr>
                </a:solidFill>
              </a:rPr>
              <a:t>6. Spain</a:t>
            </a:r>
          </a:p>
          <a:p>
            <a:pPr marL="0" indent="0" algn="ctr">
              <a:buNone/>
            </a:pPr>
            <a:r>
              <a:rPr lang="en-US" sz="2400" dirty="0" smtClean="0">
                <a:solidFill>
                  <a:schemeClr val="accent1">
                    <a:lumMod val="75000"/>
                  </a:schemeClr>
                </a:solidFill>
              </a:rPr>
              <a:t>5. USA</a:t>
            </a:r>
          </a:p>
          <a:p>
            <a:pPr marL="0" indent="0" algn="ctr">
              <a:buNone/>
            </a:pPr>
            <a:r>
              <a:rPr lang="en-US" sz="2400" dirty="0" smtClean="0">
                <a:solidFill>
                  <a:schemeClr val="accent1">
                    <a:lumMod val="75000"/>
                  </a:schemeClr>
                </a:solidFill>
              </a:rPr>
              <a:t>4. China</a:t>
            </a:r>
          </a:p>
          <a:p>
            <a:pPr marL="0" indent="0" algn="ctr">
              <a:buNone/>
            </a:pPr>
            <a:r>
              <a:rPr lang="en-US" sz="2400" dirty="0" smtClean="0">
                <a:solidFill>
                  <a:schemeClr val="accent1">
                    <a:lumMod val="75000"/>
                  </a:schemeClr>
                </a:solidFill>
              </a:rPr>
              <a:t>3. Italy</a:t>
            </a:r>
          </a:p>
          <a:p>
            <a:pPr marL="0" indent="0" algn="ctr">
              <a:buNone/>
            </a:pPr>
            <a:r>
              <a:rPr lang="en-US" sz="2400" dirty="0" smtClean="0">
                <a:solidFill>
                  <a:schemeClr val="accent1">
                    <a:lumMod val="75000"/>
                  </a:schemeClr>
                </a:solidFill>
              </a:rPr>
              <a:t>2. </a:t>
            </a:r>
            <a:r>
              <a:rPr lang="en-US" sz="2400" dirty="0" err="1" smtClean="0">
                <a:solidFill>
                  <a:schemeClr val="accent1">
                    <a:lumMod val="75000"/>
                  </a:schemeClr>
                </a:solidFill>
              </a:rPr>
              <a:t>Mexcio</a:t>
            </a:r>
            <a:endParaRPr lang="en-US" sz="2400" dirty="0" smtClean="0">
              <a:solidFill>
                <a:schemeClr val="accent1">
                  <a:lumMod val="75000"/>
                </a:schemeClr>
              </a:solidFill>
            </a:endParaRPr>
          </a:p>
          <a:p>
            <a:pPr marL="0" indent="0" algn="ctr">
              <a:buNone/>
            </a:pPr>
            <a:r>
              <a:rPr lang="en-US" sz="2400" dirty="0" smtClean="0">
                <a:solidFill>
                  <a:schemeClr val="accent1">
                    <a:lumMod val="75000"/>
                  </a:schemeClr>
                </a:solidFill>
              </a:rPr>
              <a:t>1. France</a:t>
            </a:r>
          </a:p>
        </p:txBody>
      </p:sp>
      <p:sp>
        <p:nvSpPr>
          <p:cNvPr id="4" name="Content Placeholder 3"/>
          <p:cNvSpPr>
            <a:spLocks noGrp="1"/>
          </p:cNvSpPr>
          <p:nvPr>
            <p:ph sz="half" idx="2"/>
          </p:nvPr>
        </p:nvSpPr>
        <p:spPr>
          <a:xfrm>
            <a:off x="5804403" y="3803072"/>
            <a:ext cx="4895056" cy="3124200"/>
          </a:xfrm>
        </p:spPr>
        <p:txBody>
          <a:bodyPr>
            <a:normAutofit lnSpcReduction="10000"/>
          </a:bodyPr>
          <a:lstStyle/>
          <a:p>
            <a:r>
              <a:rPr lang="en-US" dirty="0" smtClean="0"/>
              <a:t>France has remained in first place for many years. This country is popular with tourists not only because of its many cultural, historical and natural attractions, but also because of its geographical location. In fact, France and the other countries that border the Mediterranean Sea make up the largest tourist destination in the world.</a:t>
            </a:r>
          </a:p>
          <a:p>
            <a:endParaRPr lang="en-US" dirty="0">
              <a:hlinkClick r:id="rId2"/>
            </a:endParaRPr>
          </a:p>
          <a:p>
            <a:r>
              <a:rPr lang="en-US" dirty="0" smtClean="0">
                <a:hlinkClick r:id="rId2"/>
              </a:rPr>
              <a:t>Popular Tourist Destinations</a:t>
            </a:r>
            <a:endParaRPr lang="en-US" dirty="0" smtClean="0"/>
          </a:p>
          <a:p>
            <a:endParaRPr lang="en-US" dirty="0"/>
          </a:p>
        </p:txBody>
      </p:sp>
      <p:pic>
        <p:nvPicPr>
          <p:cNvPr id="5" name="Picture 4"/>
          <p:cNvPicPr>
            <a:picLocks noChangeAspect="1"/>
          </p:cNvPicPr>
          <p:nvPr/>
        </p:nvPicPr>
        <p:blipFill>
          <a:blip r:embed="rId3"/>
          <a:stretch>
            <a:fillRect/>
          </a:stretch>
        </p:blipFill>
        <p:spPr>
          <a:xfrm>
            <a:off x="7135721" y="1373764"/>
            <a:ext cx="4782938" cy="1992891"/>
          </a:xfrm>
          <a:prstGeom prst="rect">
            <a:avLst/>
          </a:prstGeom>
        </p:spPr>
      </p:pic>
    </p:spTree>
    <p:extLst>
      <p:ext uri="{BB962C8B-B14F-4D97-AF65-F5344CB8AC3E}">
        <p14:creationId xmlns:p14="http://schemas.microsoft.com/office/powerpoint/2010/main" val="8129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barn(inVertical)">
                                      <p:cBhvr>
                                        <p:cTn id="70" dur="500"/>
                                        <p:tgtEl>
                                          <p:spTgt spid="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barn(inVertical)">
                                      <p:cBhvr>
                                        <p:cTn id="7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Kahoot</a:t>
            </a:r>
            <a:r>
              <a:rPr lang="en-US" dirty="0" smtClean="0">
                <a:hlinkClick r:id="rId2"/>
              </a:rPr>
              <a:t>- Tourist</a:t>
            </a:r>
            <a:endParaRPr lang="en-US" dirty="0"/>
          </a:p>
        </p:txBody>
      </p:sp>
      <p:sp>
        <p:nvSpPr>
          <p:cNvPr id="3" name="Content Placeholder 2"/>
          <p:cNvSpPr>
            <a:spLocks noGrp="1"/>
          </p:cNvSpPr>
          <p:nvPr>
            <p:ph idx="1"/>
          </p:nvPr>
        </p:nvSpPr>
        <p:spPr/>
        <p:txBody>
          <a:bodyPr>
            <a:normAutofit fontScale="92500" lnSpcReduction="20000"/>
          </a:bodyPr>
          <a:lstStyle/>
          <a:p>
            <a:r>
              <a:rPr lang="en-US" sz="5400" dirty="0" smtClean="0"/>
              <a:t>HOMEWORK Page 110-112 #1-9</a:t>
            </a:r>
          </a:p>
          <a:p>
            <a:r>
              <a:rPr lang="en-US" sz="5400" dirty="0" smtClean="0"/>
              <a:t>Fill in “what I need to remember” sheet</a:t>
            </a:r>
          </a:p>
          <a:p>
            <a:r>
              <a:rPr lang="en-US" sz="5400" dirty="0" smtClean="0"/>
              <a:t>Quiz Thursday 101, Quiz Friday 102</a:t>
            </a:r>
            <a:endParaRPr lang="en-US" sz="5400" dirty="0"/>
          </a:p>
        </p:txBody>
      </p:sp>
    </p:spTree>
    <p:extLst>
      <p:ext uri="{BB962C8B-B14F-4D97-AF65-F5344CB8AC3E}">
        <p14:creationId xmlns:p14="http://schemas.microsoft.com/office/powerpoint/2010/main" val="85790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Tourism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Workbook Page 113</a:t>
            </a:r>
          </a:p>
          <a:p>
            <a:r>
              <a:rPr lang="en-US" dirty="0" smtClean="0"/>
              <a:t>BEACH, MOUNTAIN, CULTURAL, ENTERTAINMENT, ECOTOURISM</a:t>
            </a:r>
          </a:p>
          <a:p>
            <a:r>
              <a:rPr lang="en-US" dirty="0" err="1" smtClean="0"/>
              <a:t>Pg</a:t>
            </a:r>
            <a:r>
              <a:rPr lang="en-US" dirty="0" smtClean="0"/>
              <a:t> 115-116 #1-3</a:t>
            </a:r>
            <a:endParaRPr lang="en-US" dirty="0"/>
          </a:p>
        </p:txBody>
      </p:sp>
    </p:spTree>
    <p:extLst>
      <p:ext uri="{BB962C8B-B14F-4D97-AF65-F5344CB8AC3E}">
        <p14:creationId xmlns:p14="http://schemas.microsoft.com/office/powerpoint/2010/main" val="33113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3655</TotalTime>
  <Words>900</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Wingdings</vt:lpstr>
      <vt:lpstr>Parallax</vt:lpstr>
      <vt:lpstr>Tourism</vt:lpstr>
      <vt:lpstr>Tourism is the largest economic activity in the world today. </vt:lpstr>
      <vt:lpstr>Tourism and Tourist</vt:lpstr>
      <vt:lpstr>Mass Tourism</vt:lpstr>
      <vt:lpstr>What is Tourism? </vt:lpstr>
      <vt:lpstr>Who Are Tourists? </vt:lpstr>
      <vt:lpstr>Where Do Tourists Go? </vt:lpstr>
      <vt:lpstr>Kahoot- Tourist</vt:lpstr>
      <vt:lpstr>Categories of Tourism</vt:lpstr>
      <vt:lpstr>Impacts of Tourism</vt:lpstr>
      <vt:lpstr>How does a tourist region/city, site accommodate more tourists.  What needs to be built?</vt:lpstr>
      <vt:lpstr>Impact on the Environment</vt:lpstr>
      <vt:lpstr>Impact on Locals</vt:lpstr>
      <vt:lpstr>Îles-de-la-Madeleine</vt:lpstr>
      <vt:lpstr>Îles-de-la-Madeleine</vt:lpstr>
      <vt:lpstr>Planning and Developing to Better Accommodate Tourist</vt:lpstr>
      <vt:lpstr>Impacts of Tourism page 134-136</vt:lpstr>
      <vt:lpstr>REVIEW TEST MONDAY</vt:lpstr>
    </vt:vector>
  </TitlesOfParts>
  <Company>WQSB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dc:title>
  <dc:creator>Jessica Ray</dc:creator>
  <cp:lastModifiedBy>Jessica Ray</cp:lastModifiedBy>
  <cp:revision>24</cp:revision>
  <dcterms:created xsi:type="dcterms:W3CDTF">2018-11-27T16:18:46Z</dcterms:created>
  <dcterms:modified xsi:type="dcterms:W3CDTF">2018-12-11T16:34:43Z</dcterms:modified>
</cp:coreProperties>
</file>